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19" r:id="rId2"/>
    <p:sldId id="289" r:id="rId3"/>
    <p:sldId id="265" r:id="rId4"/>
    <p:sldId id="292" r:id="rId5"/>
    <p:sldId id="298" r:id="rId6"/>
    <p:sldId id="277" r:id="rId7"/>
    <p:sldId id="309" r:id="rId8"/>
    <p:sldId id="310" r:id="rId9"/>
    <p:sldId id="293" r:id="rId10"/>
    <p:sldId id="308" r:id="rId11"/>
    <p:sldId id="301" r:id="rId12"/>
    <p:sldId id="300" r:id="rId13"/>
    <p:sldId id="305" r:id="rId14"/>
    <p:sldId id="280" r:id="rId15"/>
    <p:sldId id="306" r:id="rId16"/>
    <p:sldId id="276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486C"/>
    <a:srgbClr val="336699"/>
    <a:srgbClr val="9078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345" autoAdjust="0"/>
    <p:restoredTop sz="78943"/>
  </p:normalViewPr>
  <p:slideViewPr>
    <p:cSldViewPr>
      <p:cViewPr varScale="1">
        <p:scale>
          <a:sx n="87" d="100"/>
          <a:sy n="87" d="100"/>
        </p:scale>
        <p:origin x="1344" y="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6A7844-2BA8-4B52-B29F-01BE03488707}" type="datetimeFigureOut">
              <a:rPr lang="en-US" smtClean="0"/>
              <a:t>2/11/25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8D81C3-C527-485F-BC23-22A13BE38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093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D81C3-C527-485F-BC23-22A13BE38CB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7843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Loyalty programs</a:t>
            </a:r>
          </a:p>
          <a:p>
            <a:endParaRPr lang="en-US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/>
              <a:t>Extremely common in hospitality and tourism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/>
              <a:t>Customized reward programs are growing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CA" dirty="0"/>
              <a:t>Coalition model is also more common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CA" dirty="0"/>
              <a:t>Airlines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CA" dirty="0"/>
              <a:t>Frequent flyer rewards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CA" dirty="0"/>
              <a:t>Highest fare holders</a:t>
            </a:r>
            <a:endParaRPr lang="en-US" dirty="0"/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CA" dirty="0"/>
              <a:t>Elite status customers </a:t>
            </a:r>
            <a:endParaRPr lang="en-US" i="1" dirty="0"/>
          </a:p>
          <a:p>
            <a:pPr marL="285750" indent="-285750"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/>
              <a:t>Hotels</a:t>
            </a:r>
          </a:p>
          <a:p>
            <a:pPr marL="742950" lvl="1" indent="-285750">
              <a:spcAft>
                <a:spcPts val="600"/>
              </a:spcAft>
              <a:buFont typeface="Courier New" pitchFamily="49" charset="0"/>
              <a:buChar char="o"/>
            </a:pPr>
            <a:r>
              <a:rPr lang="en-CA" dirty="0"/>
              <a:t>Complimentary meals, internet access</a:t>
            </a:r>
          </a:p>
          <a:p>
            <a:pPr marL="742950" lvl="1" indent="-285750"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/>
              <a:t>Included in franchise fees</a:t>
            </a:r>
          </a:p>
          <a:p>
            <a:pPr marL="742950" lvl="1" indent="-285750"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/>
              <a:t>Joint programs for smaller brands, boutique hotels </a:t>
            </a:r>
            <a:r>
              <a:rPr lang="en-CA" dirty="0"/>
              <a:t> </a:t>
            </a:r>
            <a:endParaRPr lang="en-US" dirty="0"/>
          </a:p>
          <a:p>
            <a:pPr marL="285750" indent="-285750"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/>
              <a:t>Restaurants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dirty="0"/>
              <a:t>Rewards Cards</a:t>
            </a:r>
            <a:endParaRPr lang="en-US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GB" dirty="0"/>
              <a:t>Non-financial incentives e.g. ‘Jump the Line’ perk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D81C3-C527-485F-BC23-22A13BE38CB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2930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D81C3-C527-485F-BC23-22A13BE38CB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825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057400" y="4578013"/>
            <a:ext cx="479650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kern="1200" dirty="0">
                <a:solidFill>
                  <a:schemeClr val="tx1"/>
                </a:solidFill>
                <a:effectLst/>
                <a:latin typeface="Tahoma" charset="0"/>
                <a:ea typeface="+mn-ea"/>
                <a:cs typeface="+mn-cs"/>
              </a:rPr>
              <a:t>Building and Maintaining </a:t>
            </a:r>
            <a:br>
              <a:rPr lang="en-US" sz="2800" b="1" kern="1200" dirty="0">
                <a:solidFill>
                  <a:schemeClr val="tx1"/>
                </a:solidFill>
                <a:effectLst/>
                <a:latin typeface="Tahoma" charset="0"/>
                <a:ea typeface="+mn-ea"/>
                <a:cs typeface="+mn-cs"/>
              </a:rPr>
            </a:br>
            <a:r>
              <a:rPr lang="en-US" sz="2800" b="1" kern="1200" dirty="0">
                <a:solidFill>
                  <a:schemeClr val="tx1"/>
                </a:solidFill>
                <a:effectLst/>
                <a:latin typeface="Tahoma" charset="0"/>
                <a:ea typeface="+mn-ea"/>
                <a:cs typeface="+mn-cs"/>
              </a:rPr>
              <a:t>Customer Relationships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2819400" y="3802559"/>
            <a:ext cx="29546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kern="1200" dirty="0">
                <a:solidFill>
                  <a:schemeClr val="tx1"/>
                </a:solidFill>
                <a:effectLst/>
                <a:latin typeface="Tahoma" charset="0"/>
                <a:ea typeface="+mn-ea"/>
                <a:cs typeface="+mn-cs"/>
              </a:rPr>
              <a:t>Chapter</a:t>
            </a:r>
            <a:r>
              <a:rPr lang="en-US" sz="4400" b="1" kern="1200" baseline="0" dirty="0">
                <a:solidFill>
                  <a:schemeClr val="tx1"/>
                </a:solidFill>
                <a:effectLst/>
                <a:latin typeface="Tahoma" charset="0"/>
                <a:ea typeface="+mn-ea"/>
                <a:cs typeface="+mn-cs"/>
              </a:rPr>
              <a:t> 7</a:t>
            </a:r>
            <a:endParaRPr lang="en-US" sz="44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"/>
            <a:ext cx="9144000" cy="3535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Users\Karen\AppData\Local\Microsoft\Windows\Temporary Internet Files\Content.IE5\1AM1THAR\GP%20LOGO1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989732"/>
            <a:ext cx="844550" cy="813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 userDrawn="1"/>
        </p:nvSpPr>
        <p:spPr>
          <a:xfrm>
            <a:off x="3688080" y="6414078"/>
            <a:ext cx="53321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© Hudson &amp; Hudson. </a:t>
            </a:r>
            <a:r>
              <a:rPr lang="en-US" sz="1400" i="1" dirty="0"/>
              <a:t>Customer Service for Hospitality &amp; Tourism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875935-DA8A-47B4-996C-05C2B93FC1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913443"/>
      </p:ext>
    </p:extLst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86450" y="0"/>
            <a:ext cx="1733550" cy="6553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048250" cy="6553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455935-CD17-4E93-90C7-BAE3761146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821479"/>
      </p:ext>
    </p:extLst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838200" y="0"/>
            <a:ext cx="8305800" cy="6858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519284-E648-4D87-9771-7975855ECF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297372"/>
      </p:ext>
    </p:extLst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38" y="0"/>
            <a:ext cx="8315325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90E123-BE1A-41CA-A96C-0B3205B3252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054722"/>
      </p:ext>
    </p:extLst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-3175"/>
            <a:ext cx="8315325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609600"/>
            <a:ext cx="3390900" cy="594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29100" y="609600"/>
            <a:ext cx="3390900" cy="594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FFC989-C9F5-4D51-A9C3-AE5F20336A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838000"/>
      </p:ext>
    </p:extLst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576" y="0"/>
            <a:ext cx="8315325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013306-FE83-4F60-8498-80E898BED3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455339"/>
      </p:ext>
    </p:extLst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51F829-5758-4137-9F91-95FEA906C75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514946"/>
      </p:ext>
    </p:extLst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5CD207-EE75-4420-B4EE-E9AC0E49FE2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972521"/>
      </p:ext>
    </p:extLst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518BFE-18C8-4C22-88C0-C4BEF9406B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073128"/>
      </p:ext>
    </p:extLst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2C20FA-CEFA-4342-88C2-C4AC5758C6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676191"/>
      </p:ext>
    </p:extLst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0"/>
            <a:ext cx="6858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609600"/>
            <a:ext cx="69342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61150"/>
            <a:ext cx="213360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b="1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89725"/>
            <a:ext cx="2895600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b="1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89725"/>
            <a:ext cx="2133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1">
                <a:latin typeface="Arial" charset="0"/>
              </a:defRPr>
            </a:lvl1pPr>
          </a:lstStyle>
          <a:p>
            <a:fld id="{F5AF11E3-5AEA-439E-88D2-08E5A4FC1BE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 thruBlk="1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b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23A2F-158C-E2DC-7EED-AD58D5FF7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-381000"/>
            <a:ext cx="8229600" cy="2438400"/>
          </a:xfrm>
        </p:spPr>
        <p:txBody>
          <a:bodyPr/>
          <a:lstStyle/>
          <a:p>
            <a:pPr algn="ctr"/>
            <a:r>
              <a:rPr lang="en-US" sz="3600" dirty="0"/>
              <a:t>Chapter 7</a:t>
            </a:r>
            <a:br>
              <a:rPr lang="en-US" sz="3600" dirty="0"/>
            </a:br>
            <a:r>
              <a:rPr lang="pt-PT" sz="3600" b="1" dirty="0" err="1">
                <a:effectLst/>
              </a:rPr>
              <a:t>Building</a:t>
            </a:r>
            <a:r>
              <a:rPr lang="pt-PT" sz="3600" b="1" dirty="0">
                <a:effectLst/>
              </a:rPr>
              <a:t> </a:t>
            </a:r>
            <a:r>
              <a:rPr lang="pt-PT" sz="3600" b="1" dirty="0" err="1">
                <a:effectLst/>
              </a:rPr>
              <a:t>and</a:t>
            </a:r>
            <a:r>
              <a:rPr lang="pt-PT" sz="3600" b="1" dirty="0">
                <a:effectLst/>
              </a:rPr>
              <a:t> </a:t>
            </a:r>
            <a:r>
              <a:rPr lang="pt-PT" sz="3600" b="1" dirty="0" err="1">
                <a:effectLst/>
              </a:rPr>
              <a:t>maintaining</a:t>
            </a:r>
            <a:r>
              <a:rPr lang="pt-PT" sz="3600" b="1" dirty="0">
                <a:effectLst/>
              </a:rPr>
              <a:t> </a:t>
            </a:r>
            <a:r>
              <a:rPr lang="pt-PT" sz="3600" b="1" dirty="0" err="1">
                <a:effectLst/>
              </a:rPr>
              <a:t>customer</a:t>
            </a:r>
            <a:r>
              <a:rPr lang="pt-PT" sz="3600" b="1" dirty="0">
                <a:effectLst/>
              </a:rPr>
              <a:t> </a:t>
            </a:r>
            <a:r>
              <a:rPr lang="pt-PT" sz="3600" b="1" dirty="0" err="1">
                <a:effectLst/>
              </a:rPr>
              <a:t>relationships</a:t>
            </a:r>
            <a:endParaRPr lang="en-US" dirty="0"/>
          </a:p>
        </p:txBody>
      </p:sp>
      <p:pic>
        <p:nvPicPr>
          <p:cNvPr id="4" name="Picture 3" descr="A robot holding a tray&#10;&#10;Description automatically generated">
            <a:extLst>
              <a:ext uri="{FF2B5EF4-FFF2-40B4-BE49-F238E27FC236}">
                <a16:creationId xmlns:a16="http://schemas.microsoft.com/office/drawing/2014/main" id="{B42E795F-FD99-665C-5397-82057FE300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161" y="1600200"/>
            <a:ext cx="4849678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983041"/>
      </p:ext>
    </p:extLst>
  </p:cSld>
  <p:clrMapOvr>
    <a:masterClrMapping/>
  </p:clrMapOvr>
  <p:transition spd="med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8343900" cy="1056412"/>
          </a:xfrm>
        </p:spPr>
        <p:txBody>
          <a:bodyPr/>
          <a:lstStyle/>
          <a:p>
            <a:pPr algn="ctr"/>
            <a:r>
              <a:rPr lang="en-US" dirty="0"/>
              <a:t>Snapshot: </a:t>
            </a:r>
            <a:r>
              <a:rPr lang="en-US" sz="2800" dirty="0"/>
              <a:t>African-American travelers – an increasingly profitable market</a:t>
            </a:r>
            <a:br>
              <a:rPr lang="en-US" sz="2800" dirty="0"/>
            </a:br>
            <a:br>
              <a:rPr lang="en-US" sz="2800" dirty="0"/>
            </a:br>
            <a:br>
              <a:rPr lang="en-US" sz="2800" dirty="0"/>
            </a:br>
            <a:endParaRPr lang="en-US" sz="2800" dirty="0"/>
          </a:p>
        </p:txBody>
      </p:sp>
      <p:pic>
        <p:nvPicPr>
          <p:cNvPr id="6" name="Picture 5" descr="A group of people in ski gear&#10;&#10;Description automatically generated">
            <a:extLst>
              <a:ext uri="{FF2B5EF4-FFF2-40B4-BE49-F238E27FC236}">
                <a16:creationId xmlns:a16="http://schemas.microsoft.com/office/drawing/2014/main" id="{535C900D-47FF-4AFD-E382-25A0CDE0D7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550" y="1828800"/>
            <a:ext cx="4800600" cy="43719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66800" y="1513612"/>
            <a:ext cx="4953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itchFamily="49" charset="0"/>
              <a:buChar char="o"/>
            </a:pPr>
            <a:r>
              <a:rPr lang="en-US" dirty="0"/>
              <a:t>African-American travel market is the third fastest growing segment in the US travel sector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en-US" dirty="0"/>
              <a:t>African-Americans travel most frequently for leisure purposes (79%), especially to visit friends and relatives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en-US" dirty="0"/>
              <a:t>The quality of service and quality of accommodation are their top two priorities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en-US" dirty="0"/>
              <a:t>Providers have been slow in targeting this segment but some have spotted the opportunity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en-US" dirty="0"/>
              <a:t>For example, destinations hosting the National Brotherhood of Skiers (NBS) </a:t>
            </a:r>
          </a:p>
          <a:p>
            <a:pPr marL="742950" lvl="1" indent="-285750">
              <a:spcBef>
                <a:spcPts val="600"/>
              </a:spcBef>
              <a:spcAft>
                <a:spcPts val="0"/>
              </a:spcAft>
              <a:buFont typeface="Courier New" pitchFamily="49" charset="0"/>
              <a:buChar char="o"/>
            </a:pPr>
            <a:endParaRPr lang="en-US" dirty="0"/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Courier New" pitchFamily="49" charset="0"/>
              <a:buChar char="o"/>
            </a:pPr>
            <a:endParaRPr lang="en-US" dirty="0"/>
          </a:p>
          <a:p>
            <a:pPr marL="285750" indent="-285750">
              <a:buFont typeface="Courier New" pitchFamily="49" charset="0"/>
              <a:buChar char="o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247528"/>
      </p:ext>
    </p:extLst>
  </p:cSld>
  <p:clrMapOvr>
    <a:masterClrMapping/>
  </p:clrMapOvr>
  <p:transition spd="med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8305800" cy="609600"/>
          </a:xfrm>
        </p:spPr>
        <p:txBody>
          <a:bodyPr/>
          <a:lstStyle/>
          <a:p>
            <a:pPr algn="ctr"/>
            <a:r>
              <a:rPr lang="en-CA" dirty="0"/>
              <a:t> </a:t>
            </a:r>
            <a:r>
              <a:rPr lang="en-US" dirty="0"/>
              <a:t> </a:t>
            </a:r>
            <a:r>
              <a:rPr lang="en-CA" dirty="0"/>
              <a:t>Benefits of Relationship Marketing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24000" y="1302633"/>
            <a:ext cx="6553200" cy="5555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2000" dirty="0"/>
              <a:t>Customers loyalty incentives: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/>
              <a:t>High perceived value 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/>
              <a:t>‘Get’ should exceed ‘Give’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/>
              <a:t>Rewards for loyalty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2000" dirty="0"/>
              <a:t>Company benefits: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/>
              <a:t>Higher profits through retaining customers</a:t>
            </a:r>
          </a:p>
          <a:p>
            <a:pPr marL="1257300" lvl="2" indent="-342900">
              <a:spcBef>
                <a:spcPts val="0"/>
              </a:spcBef>
              <a:spcAft>
                <a:spcPts val="600"/>
              </a:spcAft>
              <a:buFont typeface="Calibri" pitchFamily="34" charset="0"/>
              <a:buChar char="⁻"/>
            </a:pPr>
            <a:r>
              <a:rPr lang="en-US" sz="2000" dirty="0"/>
              <a:t>More purchases overall</a:t>
            </a:r>
          </a:p>
          <a:p>
            <a:pPr marL="1257300" lvl="2" indent="-342900">
              <a:spcBef>
                <a:spcPts val="0"/>
              </a:spcBef>
              <a:spcAft>
                <a:spcPts val="600"/>
              </a:spcAft>
              <a:buFont typeface="Calibri" pitchFamily="34" charset="0"/>
              <a:buChar char="⁻"/>
            </a:pPr>
            <a:r>
              <a:rPr lang="en-US" sz="2000" dirty="0"/>
              <a:t>More frequent purchases 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/>
              <a:t>Lowers operating costs</a:t>
            </a:r>
          </a:p>
          <a:p>
            <a:pPr marL="1257300" lvl="2" indent="-342900">
              <a:spcBef>
                <a:spcPts val="0"/>
              </a:spcBef>
              <a:spcAft>
                <a:spcPts val="600"/>
              </a:spcAft>
              <a:buFont typeface="Calibri" pitchFamily="34" charset="0"/>
              <a:buChar char="⁻"/>
            </a:pPr>
            <a:r>
              <a:rPr lang="en-US" sz="2000" dirty="0"/>
              <a:t>No acquisition costs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/>
              <a:t>Increases company referrals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endParaRPr lang="en-US" sz="2000" dirty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48426152"/>
      </p:ext>
    </p:extLst>
  </p:cSld>
  <p:clrMapOvr>
    <a:masterClrMapping/>
  </p:clrMapOvr>
  <p:transition spd="med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14400" y="533400"/>
            <a:ext cx="8121651" cy="609600"/>
          </a:xfrm>
        </p:spPr>
        <p:txBody>
          <a:bodyPr/>
          <a:lstStyle/>
          <a:p>
            <a:pPr algn="ctr"/>
            <a:r>
              <a:rPr lang="en-CA" dirty="0"/>
              <a:t>Benefits of relationship marketing</a:t>
            </a:r>
            <a:br>
              <a:rPr lang="en-US" dirty="0"/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005839" y="4114800"/>
            <a:ext cx="63855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200" dirty="0"/>
              <a:t> </a:t>
            </a:r>
            <a:endParaRPr lang="en-US" sz="1200" dirty="0"/>
          </a:p>
          <a:p>
            <a:r>
              <a:rPr lang="en-CA" sz="1200" b="1" dirty="0"/>
              <a:t>Table 7.2</a:t>
            </a:r>
            <a:endParaRPr lang="en-US" sz="1200" b="1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729" b="15416"/>
          <a:stretch/>
        </p:blipFill>
        <p:spPr bwMode="auto">
          <a:xfrm>
            <a:off x="914400" y="1524000"/>
            <a:ext cx="8173715" cy="2966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6321524"/>
      </p:ext>
    </p:extLst>
  </p:cSld>
  <p:clrMapOvr>
    <a:masterClrMapping/>
  </p:clrMapOvr>
  <p:transition spd="med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8305800" cy="609600"/>
          </a:xfrm>
        </p:spPr>
        <p:txBody>
          <a:bodyPr/>
          <a:lstStyle/>
          <a:p>
            <a:pPr algn="ctr"/>
            <a:r>
              <a:rPr lang="en-CA" dirty="0"/>
              <a:t>Targeting profitable customers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95400" y="1417320"/>
            <a:ext cx="7543800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2000" dirty="0"/>
              <a:t>Building and improving upon traditional segmentation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2000" dirty="0"/>
              <a:t>Studying loyalty- versus defection-prone customers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/>
              <a:t>Identify profitability bands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/>
              <a:t>Identify customers most likely to remain loyal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/>
              <a:t>Develop overall strategy around these customers</a:t>
            </a:r>
          </a:p>
          <a:p>
            <a:pPr marL="1257300" lvl="2" indent="-342900">
              <a:spcBef>
                <a:spcPts val="600"/>
              </a:spcBef>
              <a:spcAft>
                <a:spcPts val="600"/>
              </a:spcAft>
              <a:buFont typeface="Calibri" pitchFamily="34" charset="0"/>
              <a:buChar char="⁻"/>
            </a:pPr>
            <a:r>
              <a:rPr lang="en-US" sz="2000" dirty="0"/>
              <a:t>Target with retention strategies 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/>
              <a:t>Other customers too costly to retain</a:t>
            </a:r>
          </a:p>
          <a:p>
            <a:pPr marL="1257300" lvl="2" indent="-342900">
              <a:spcBef>
                <a:spcPts val="600"/>
              </a:spcBef>
              <a:spcAft>
                <a:spcPts val="600"/>
              </a:spcAft>
              <a:buFont typeface="Calibri" pitchFamily="34" charset="0"/>
              <a:buChar char="⁻"/>
            </a:pPr>
            <a:r>
              <a:rPr lang="en-US" sz="2000" dirty="0"/>
              <a:t>Little potential to become profitable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US" sz="2000" dirty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55167382"/>
      </p:ext>
    </p:extLst>
  </p:cSld>
  <p:clrMapOvr>
    <a:masterClrMapping/>
  </p:clrMapOvr>
  <p:transition spd="med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8305800" cy="609600"/>
          </a:xfrm>
        </p:spPr>
        <p:txBody>
          <a:bodyPr/>
          <a:lstStyle/>
          <a:p>
            <a:pPr algn="ctr"/>
            <a:r>
              <a:rPr lang="en-CA" dirty="0"/>
              <a:t> The 80/20 customer pyramid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219200" y="6342519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b="1" dirty="0"/>
              <a:t>Figure 7.4</a:t>
            </a:r>
            <a:r>
              <a:rPr lang="en-US" sz="1200" dirty="0"/>
              <a:t> (Source: Adapted from </a:t>
            </a:r>
            <a:r>
              <a:rPr lang="en-US" sz="1200" dirty="0" err="1"/>
              <a:t>Zeithhaml</a:t>
            </a:r>
            <a:r>
              <a:rPr lang="en-US" sz="1200" dirty="0"/>
              <a:t> and </a:t>
            </a:r>
            <a:r>
              <a:rPr lang="en-US" sz="1200" dirty="0" err="1"/>
              <a:t>Bitnen</a:t>
            </a:r>
            <a:r>
              <a:rPr lang="en-US" sz="1200" dirty="0"/>
              <a:t>, 2000)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380" y="533400"/>
            <a:ext cx="824962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3856988"/>
      </p:ext>
    </p:extLst>
  </p:cSld>
  <p:clrMapOvr>
    <a:masterClrMapping/>
  </p:clrMapOvr>
  <p:transition spd="med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0"/>
            <a:ext cx="8305800" cy="609600"/>
          </a:xfrm>
        </p:spPr>
        <p:txBody>
          <a:bodyPr/>
          <a:lstStyle/>
          <a:p>
            <a:pPr algn="ctr"/>
            <a:r>
              <a:rPr lang="en-US" dirty="0"/>
              <a:t>Managing loyalty and profitability</a:t>
            </a:r>
          </a:p>
        </p:txBody>
      </p:sp>
      <p:sp>
        <p:nvSpPr>
          <p:cNvPr id="4" name="Rectangle 3"/>
          <p:cNvSpPr/>
          <p:nvPr/>
        </p:nvSpPr>
        <p:spPr>
          <a:xfrm>
            <a:off x="914400" y="6504801"/>
            <a:ext cx="7391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/>
              <a:t>Figure 7.5 </a:t>
            </a:r>
            <a:r>
              <a:rPr lang="en-US" sz="1200" dirty="0"/>
              <a:t>(Source: Adapted from Kumar and </a:t>
            </a:r>
            <a:r>
              <a:rPr lang="en-US" sz="1200" dirty="0" err="1"/>
              <a:t>Rajan</a:t>
            </a:r>
            <a:r>
              <a:rPr lang="en-US" sz="1200" dirty="0"/>
              <a:t>, 2009, p. 5)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762000"/>
            <a:ext cx="7162800" cy="5870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8024869"/>
      </p:ext>
    </p:extLst>
  </p:cSld>
  <p:clrMapOvr>
    <a:masterClrMapping/>
  </p:clrMapOvr>
  <p:transition spd="med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21" y="228599"/>
            <a:ext cx="8305800" cy="1158419"/>
          </a:xfrm>
        </p:spPr>
        <p:txBody>
          <a:bodyPr/>
          <a:lstStyle/>
          <a:p>
            <a:pPr algn="ctr"/>
            <a:r>
              <a:rPr lang="en-US" dirty="0"/>
              <a:t>Case study: Marriott Bonvoy ‘ driving’ customer loyalty</a:t>
            </a:r>
            <a:br>
              <a:rPr lang="en-US" sz="1400"/>
            </a:br>
            <a:br>
              <a:rPr lang="en-US" dirty="0"/>
            </a:b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838200" y="1387019"/>
            <a:ext cx="8305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Under the terms of a multi-year marketing agreement between Marriott and Mercedes-AMG PETRONAS Formula 1 Team, Marriott Bonvoy – the hotel’s loyalty program - is the racing team's ‘Official Hotel Loyalty Program,’ while the company's luxury brand The Ritz-Carlton is the team’s first ‘Official Hotel Partner.’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The partnership offers exclusive experiences for Marriott Bonvoy members who have the chance to redeem their points for some 'money-can't-buy' experiences, such as spending the night on the team's hospitality suite yacht during the Monaco Grand Prix or doing a Pit Stop Challenge with the team.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“Our partnership brings together two likeminded brands that share a commitment to excellence and a desire to create unforgettable experiences” </a:t>
            </a:r>
          </a:p>
          <a:p>
            <a:endParaRPr lang="en-US" dirty="0">
              <a:latin typeface="+mn-lt"/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 descr="A race car on a track&#10;&#10;Description automatically generated">
            <a:extLst>
              <a:ext uri="{FF2B5EF4-FFF2-40B4-BE49-F238E27FC236}">
                <a16:creationId xmlns:a16="http://schemas.microsoft.com/office/drawing/2014/main" id="{03297654-4441-34BA-37D1-E81A932787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4495800"/>
            <a:ext cx="5867400" cy="2224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609356"/>
      </p:ext>
    </p:extLst>
  </p:cSld>
  <p:clrMapOvr>
    <a:masterClrMapping/>
  </p:clrMapOvr>
  <p:transition spd="med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8382000" cy="609600"/>
          </a:xfrm>
        </p:spPr>
        <p:txBody>
          <a:bodyPr/>
          <a:lstStyle/>
          <a:p>
            <a:pPr algn="ctr"/>
            <a:r>
              <a:rPr lang="en-US" dirty="0"/>
              <a:t>Topics Covered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371600" y="1219200"/>
            <a:ext cx="7772400" cy="5334000"/>
          </a:xfrm>
        </p:spPr>
        <p:txBody>
          <a:bodyPr/>
          <a:lstStyle/>
          <a:p>
            <a:pPr>
              <a:spcAft>
                <a:spcPts val="600"/>
              </a:spcAft>
              <a:buFont typeface="Courier New" pitchFamily="49" charset="0"/>
              <a:buChar char="o"/>
            </a:pPr>
            <a:r>
              <a:rPr lang="en-US" b="0" dirty="0"/>
              <a:t>Relationship Marketing</a:t>
            </a:r>
          </a:p>
          <a:p>
            <a:pPr>
              <a:spcAft>
                <a:spcPts val="600"/>
              </a:spcAft>
              <a:buFont typeface="Courier New" pitchFamily="49" charset="0"/>
              <a:buChar char="o"/>
            </a:pPr>
            <a:r>
              <a:rPr lang="en-US" b="0" dirty="0"/>
              <a:t>Retention Strategies</a:t>
            </a:r>
          </a:p>
          <a:p>
            <a:pPr>
              <a:spcAft>
                <a:spcPts val="600"/>
              </a:spcAft>
              <a:buFont typeface="Courier New" pitchFamily="49" charset="0"/>
              <a:buChar char="o"/>
            </a:pPr>
            <a:r>
              <a:rPr lang="en-US" b="0" dirty="0"/>
              <a:t>Loyalty programs </a:t>
            </a:r>
          </a:p>
          <a:p>
            <a:pPr>
              <a:spcAft>
                <a:spcPts val="600"/>
              </a:spcAft>
              <a:buFont typeface="Courier New" pitchFamily="49" charset="0"/>
              <a:buChar char="o"/>
            </a:pPr>
            <a:r>
              <a:rPr lang="en-US" b="0" dirty="0"/>
              <a:t>Benefits of Relationship Marketing</a:t>
            </a:r>
          </a:p>
          <a:p>
            <a:pPr>
              <a:spcAft>
                <a:spcPts val="600"/>
              </a:spcAft>
              <a:buFont typeface="Courier New" pitchFamily="49" charset="0"/>
              <a:buChar char="o"/>
            </a:pPr>
            <a:r>
              <a:rPr lang="en-CA" b="0" dirty="0"/>
              <a:t>Targeting profitable customers</a:t>
            </a:r>
            <a:endParaRPr lang="en-US" b="0" dirty="0"/>
          </a:p>
          <a:p>
            <a:pPr>
              <a:spcAft>
                <a:spcPts val="600"/>
              </a:spcAft>
              <a:buFont typeface="Courier New" pitchFamily="49" charset="0"/>
              <a:buChar char="o"/>
            </a:pPr>
            <a:endParaRPr lang="en-US" b="0" dirty="0"/>
          </a:p>
          <a:p>
            <a:pPr>
              <a:spcAft>
                <a:spcPts val="600"/>
              </a:spcAft>
              <a:buFont typeface="Courier New" pitchFamily="49" charset="0"/>
              <a:buChar char="o"/>
            </a:pPr>
            <a:endParaRPr lang="en-CA" b="0" dirty="0"/>
          </a:p>
          <a:p>
            <a:pPr>
              <a:buFont typeface="Courier New" pitchFamily="49" charset="0"/>
              <a:buChar char="o"/>
            </a:pPr>
            <a:endParaRPr lang="en-CA" b="0" dirty="0"/>
          </a:p>
        </p:txBody>
      </p:sp>
    </p:spTree>
    <p:extLst>
      <p:ext uri="{BB962C8B-B14F-4D97-AF65-F5344CB8AC3E}">
        <p14:creationId xmlns:p14="http://schemas.microsoft.com/office/powerpoint/2010/main" val="3712243137"/>
      </p:ext>
    </p:extLst>
  </p:cSld>
  <p:clrMapOvr>
    <a:masterClrMapping/>
  </p:clrMapOvr>
  <p:transition spd="med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1" y="1459468"/>
            <a:ext cx="9220200" cy="369332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‘</a:t>
            </a:r>
            <a:r>
              <a:rPr lang="en-US" sz="2400" dirty="0">
                <a:solidFill>
                  <a:schemeClr val="tx1"/>
                </a:solidFill>
              </a:rPr>
              <a:t>At Your Service’ Spotlight: </a:t>
            </a:r>
            <a:r>
              <a:rPr lang="en-GB" sz="2400" dirty="0">
                <a:solidFill>
                  <a:schemeClr val="tx1"/>
                </a:solidFill>
                <a:effectLst/>
              </a:rPr>
              <a:t>Soho House – building and maintaining a loyal customer base</a:t>
            </a:r>
            <a:br>
              <a:rPr lang="en-GB" b="1" dirty="0">
                <a:solidFill>
                  <a:schemeClr val="tx1"/>
                </a:solidFill>
                <a:effectLst/>
                <a:latin typeface="MyriadPro"/>
              </a:rPr>
            </a:br>
            <a:br>
              <a:rPr lang="en-GB" sz="4000" dirty="0">
                <a:solidFill>
                  <a:schemeClr val="tx1"/>
                </a:solidFill>
                <a:effectLst/>
              </a:rPr>
            </a:br>
            <a:r>
              <a:rPr lang="en-US" sz="4000" dirty="0">
                <a:solidFill>
                  <a:schemeClr val="tx1"/>
                </a:solidFill>
              </a:rPr>
              <a:t> </a:t>
            </a:r>
            <a:br>
              <a:rPr lang="en-US" sz="4000" dirty="0">
                <a:solidFill>
                  <a:schemeClr val="tx1"/>
                </a:solidFill>
              </a:rPr>
            </a:br>
            <a:r>
              <a:rPr lang="en-US" sz="4000" dirty="0">
                <a:solidFill>
                  <a:schemeClr val="tx1"/>
                </a:solidFill>
              </a:rPr>
              <a:t> </a:t>
            </a:r>
            <a:br>
              <a:rPr lang="en-US" sz="4000" dirty="0">
                <a:solidFill>
                  <a:schemeClr val="tx1"/>
                </a:solidFill>
              </a:rPr>
            </a:b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0599" y="1447800"/>
            <a:ext cx="8077201" cy="34306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en-GB" sz="18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With more than 40 locations globally Soho House is known for fostering creativity and bringing members together to connect</a:t>
            </a:r>
            <a:endParaRPr lang="en-GB" sz="18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en-GB" sz="18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Soho House is notorious for its selective club membership policy. 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en-GB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GB" sz="18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embers (there are now over 190,000) </a:t>
            </a:r>
            <a:r>
              <a:rPr lang="en-GB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are </a:t>
            </a:r>
            <a:r>
              <a:rPr lang="en-GB" sz="18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loyal once they are in, as the company’s retention rate is roughly 95%. </a:t>
            </a:r>
            <a:endParaRPr lang="en-GB" sz="18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en-GB" sz="18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Soho House employs a large in-house team of designers and architects to design the interiors, furniture and other elements that go into each new build. </a:t>
            </a:r>
            <a:endParaRPr lang="en-US" dirty="0">
              <a:latin typeface="+mn-lt"/>
            </a:endParaRPr>
          </a:p>
          <a:p>
            <a:pPr marL="285750" indent="-285750">
              <a:buFont typeface="Courier New" pitchFamily="49" charset="0"/>
              <a:buChar char="o"/>
            </a:pPr>
            <a:endParaRPr lang="en-US" dirty="0"/>
          </a:p>
        </p:txBody>
      </p:sp>
      <p:pic>
        <p:nvPicPr>
          <p:cNvPr id="4" name="Picture 3" descr="A view of a beach and a pier from a rooftop&#10;&#10;Description automatically generated">
            <a:extLst>
              <a:ext uri="{FF2B5EF4-FFF2-40B4-BE49-F238E27FC236}">
                <a16:creationId xmlns:a16="http://schemas.microsoft.com/office/drawing/2014/main" id="{5549DB42-DFB0-E0A0-76A7-50110F6147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633" y="4251779"/>
            <a:ext cx="5543549" cy="255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244210"/>
      </p:ext>
    </p:extLst>
  </p:cSld>
  <p:clrMapOvr>
    <a:masterClrMapping/>
  </p:clrMapOvr>
  <p:transition spd="med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7720" y="533400"/>
            <a:ext cx="8305800" cy="609600"/>
          </a:xfrm>
        </p:spPr>
        <p:txBody>
          <a:bodyPr/>
          <a:lstStyle/>
          <a:p>
            <a:pPr algn="ctr"/>
            <a:r>
              <a:rPr lang="en-CA" dirty="0"/>
              <a:t> </a:t>
            </a:r>
            <a:r>
              <a:rPr lang="en-US" dirty="0"/>
              <a:t> Relationship marketing</a:t>
            </a:r>
            <a:br>
              <a:rPr lang="en-US" dirty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432560" y="1066800"/>
            <a:ext cx="71628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CA" sz="2000" i="1" dirty="0"/>
              <a:t>A form of marketing that attracts customers, </a:t>
            </a:r>
            <a:br>
              <a:rPr lang="en-CA" sz="2000" i="1" dirty="0"/>
            </a:br>
            <a:r>
              <a:rPr lang="en-CA" sz="2000" i="1" dirty="0"/>
              <a:t>retains them, and enhances their satisfaction.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endParaRPr lang="en-CA" sz="2000" dirty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CA" sz="2000" dirty="0"/>
              <a:t>Less expensive to attract repeat customers </a:t>
            </a: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en-CA" sz="2000" dirty="0"/>
              <a:t>Dramatic increases in profits </a:t>
            </a:r>
            <a:endParaRPr lang="en-US" sz="2000" dirty="0"/>
          </a:p>
          <a:p>
            <a:pPr marL="800100" lvl="1" indent="-342900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CA" sz="2000" dirty="0"/>
              <a:t>Repeat customers generate twice as much gross income as new customers</a:t>
            </a:r>
            <a:endParaRPr lang="en-US" sz="2000" dirty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CA" sz="2000" dirty="0"/>
              <a:t>Enhancing customer satisfaction includes:</a:t>
            </a:r>
            <a:endParaRPr lang="en-US" sz="2000" dirty="0"/>
          </a:p>
          <a:p>
            <a:pPr marL="800100" lvl="1" indent="-342900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CA" sz="2000" dirty="0"/>
              <a:t>Nurturing individual relationships </a:t>
            </a:r>
            <a:endParaRPr lang="en-US" sz="2000" dirty="0"/>
          </a:p>
          <a:p>
            <a:pPr marL="800100" lvl="1" indent="-342900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CA" sz="2000" dirty="0"/>
              <a:t>Making customers feel unique </a:t>
            </a:r>
            <a:endParaRPr lang="en-US" sz="2000" dirty="0"/>
          </a:p>
          <a:p>
            <a:pPr marL="800100" lvl="1" indent="-342900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CA" sz="2000" dirty="0"/>
              <a:t>Making customers feel singled out for attention</a:t>
            </a:r>
          </a:p>
          <a:p>
            <a:pPr marL="800100" lvl="1" indent="-342900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CA" sz="2000" dirty="0"/>
              <a:t>Loyalty programs </a:t>
            </a:r>
            <a:endParaRPr lang="en-US" sz="2000" dirty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endParaRPr lang="en-CA" sz="2000" i="1" dirty="0"/>
          </a:p>
        </p:txBody>
      </p:sp>
    </p:spTree>
    <p:extLst>
      <p:ext uri="{BB962C8B-B14F-4D97-AF65-F5344CB8AC3E}">
        <p14:creationId xmlns:p14="http://schemas.microsoft.com/office/powerpoint/2010/main" val="550456161"/>
      </p:ext>
    </p:extLst>
  </p:cSld>
  <p:clrMapOvr>
    <a:masterClrMapping/>
  </p:clrMapOvr>
  <p:transition spd="med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763000" cy="609600"/>
          </a:xfrm>
        </p:spPr>
        <p:txBody>
          <a:bodyPr/>
          <a:lstStyle/>
          <a:p>
            <a:pPr algn="ctr"/>
            <a:r>
              <a:rPr lang="en-CA" dirty="0"/>
              <a:t> </a:t>
            </a:r>
            <a:r>
              <a:rPr lang="en-US" dirty="0"/>
              <a:t> </a:t>
            </a:r>
            <a:r>
              <a:rPr lang="en-CA" sz="2800" dirty="0"/>
              <a:t>Customer Relationship Management Model 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1580124" y="655320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sz="1200" b="1" dirty="0"/>
              <a:t>Figure 7.1 </a:t>
            </a:r>
            <a:r>
              <a:rPr lang="en-CA" sz="1200" dirty="0"/>
              <a:t>(Source: Based on </a:t>
            </a:r>
            <a:r>
              <a:rPr lang="en-CA" sz="1200" dirty="0" err="1"/>
              <a:t>Winer</a:t>
            </a:r>
            <a:r>
              <a:rPr lang="en-CA" sz="1200" dirty="0"/>
              <a:t>, 2001)</a:t>
            </a:r>
            <a:endParaRPr lang="en-US" sz="1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838200"/>
            <a:ext cx="6172200" cy="5498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3937860"/>
      </p:ext>
    </p:extLst>
  </p:cSld>
  <p:clrMapOvr>
    <a:masterClrMapping/>
  </p:clrMapOvr>
  <p:transition spd="med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798" y="148556"/>
            <a:ext cx="8278201" cy="609600"/>
          </a:xfrm>
        </p:spPr>
        <p:txBody>
          <a:bodyPr/>
          <a:lstStyle/>
          <a:p>
            <a:pPr algn="ctr"/>
            <a:r>
              <a:rPr lang="en-US" sz="2800" dirty="0"/>
              <a:t>Levels of retention strategies</a:t>
            </a:r>
          </a:p>
        </p:txBody>
      </p:sp>
      <p:sp>
        <p:nvSpPr>
          <p:cNvPr id="7" name="Rectangle 6"/>
          <p:cNvSpPr/>
          <p:nvPr/>
        </p:nvSpPr>
        <p:spPr>
          <a:xfrm>
            <a:off x="1219200" y="6315222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sz="1200" b="1" dirty="0"/>
              <a:t>Figure 7.2</a:t>
            </a:r>
            <a:r>
              <a:rPr lang="en-CA" sz="1200" dirty="0"/>
              <a:t> (Source: Adapted from </a:t>
            </a:r>
            <a:r>
              <a:rPr lang="en-CA" sz="1200" dirty="0" err="1"/>
              <a:t>Zeithaml</a:t>
            </a:r>
            <a:r>
              <a:rPr lang="en-CA" sz="1200" dirty="0"/>
              <a:t> and </a:t>
            </a:r>
            <a:r>
              <a:rPr lang="en-CA" sz="1200" dirty="0" err="1"/>
              <a:t>Bitner</a:t>
            </a:r>
            <a:r>
              <a:rPr lang="en-CA" sz="1200" dirty="0"/>
              <a:t>, 2000)</a:t>
            </a:r>
            <a:endParaRPr lang="en-US" sz="1200" b="1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65"/>
          <a:stretch/>
        </p:blipFill>
        <p:spPr bwMode="auto">
          <a:xfrm>
            <a:off x="1024785" y="739775"/>
            <a:ext cx="7357215" cy="5575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2736640"/>
      </p:ext>
    </p:extLst>
  </p:cSld>
  <p:clrMapOvr>
    <a:masterClrMapping/>
  </p:clrMapOvr>
  <p:transition spd="med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8305800" cy="609600"/>
          </a:xfrm>
        </p:spPr>
        <p:txBody>
          <a:bodyPr/>
          <a:lstStyle/>
          <a:p>
            <a:pPr algn="ctr"/>
            <a:r>
              <a:rPr lang="en-US" dirty="0"/>
              <a:t>Loyalty programs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929639" y="6266824"/>
            <a:ext cx="1846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200" dirty="0"/>
              <a:t> </a:t>
            </a:r>
            <a:endParaRPr lang="en-US" sz="1200" dirty="0"/>
          </a:p>
        </p:txBody>
      </p:sp>
      <p:sp>
        <p:nvSpPr>
          <p:cNvPr id="2" name="Rectangle 1"/>
          <p:cNvSpPr/>
          <p:nvPr/>
        </p:nvSpPr>
        <p:spPr>
          <a:xfrm>
            <a:off x="990600" y="1066800"/>
            <a:ext cx="7848600" cy="6463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/>
              <a:t>Extremely common in hospitality and tourism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/>
              <a:t>Customized reward programs are growing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CA" dirty="0"/>
              <a:t>Coalition model is also more common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CA" dirty="0"/>
              <a:t>Airlines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CA" dirty="0"/>
              <a:t>Frequent flyer rewards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CA" dirty="0"/>
              <a:t>Highest fare holders</a:t>
            </a:r>
            <a:endParaRPr lang="en-US" dirty="0"/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CA" dirty="0"/>
              <a:t>Elite status customers </a:t>
            </a:r>
            <a:endParaRPr lang="en-US" i="1" dirty="0"/>
          </a:p>
          <a:p>
            <a:pPr marL="285750" indent="-285750"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/>
              <a:t>Hotels</a:t>
            </a:r>
          </a:p>
          <a:p>
            <a:pPr marL="742950" lvl="1" indent="-285750">
              <a:spcAft>
                <a:spcPts val="600"/>
              </a:spcAft>
              <a:buFont typeface="Courier New" pitchFamily="49" charset="0"/>
              <a:buChar char="o"/>
            </a:pPr>
            <a:r>
              <a:rPr lang="en-CA" dirty="0"/>
              <a:t>Complimentary meals, internet access</a:t>
            </a:r>
          </a:p>
          <a:p>
            <a:pPr marL="742950" lvl="1" indent="-285750"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/>
              <a:t>Included in franchise fees</a:t>
            </a:r>
          </a:p>
          <a:p>
            <a:pPr marL="742950" lvl="1" indent="-285750"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/>
              <a:t>Joint programs for smaller brands, boutique hotels </a:t>
            </a:r>
            <a:r>
              <a:rPr lang="en-CA" dirty="0"/>
              <a:t> </a:t>
            </a:r>
            <a:endParaRPr lang="en-US" dirty="0"/>
          </a:p>
          <a:p>
            <a:pPr marL="285750" indent="-285750"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/>
              <a:t>Restaurants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dirty="0"/>
              <a:t>Rewards Cards</a:t>
            </a:r>
            <a:endParaRPr lang="en-US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GB" dirty="0"/>
              <a:t>Non-financial incentives e.g. ‘Jump the Line’ perk </a:t>
            </a:r>
            <a:endParaRPr lang="en-US" dirty="0"/>
          </a:p>
          <a:p>
            <a:endParaRPr lang="en-GB" dirty="0"/>
          </a:p>
          <a:p>
            <a:endParaRPr lang="en-GB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03498"/>
      </p:ext>
    </p:extLst>
  </p:cSld>
  <p:clrMapOvr>
    <a:masterClrMapping/>
  </p:clrMapOvr>
  <p:transition spd="med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8271970-ECE8-0732-C15D-67715353ED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1100" y="609600"/>
            <a:ext cx="7658100" cy="5943600"/>
          </a:xfrm>
        </p:spPr>
      </p:pic>
    </p:spTree>
    <p:extLst>
      <p:ext uri="{BB962C8B-B14F-4D97-AF65-F5344CB8AC3E}">
        <p14:creationId xmlns:p14="http://schemas.microsoft.com/office/powerpoint/2010/main" val="1413304095"/>
      </p:ext>
    </p:extLst>
  </p:cSld>
  <p:clrMapOvr>
    <a:masterClrMapping/>
  </p:clrMapOvr>
  <p:transition spd="med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152400"/>
            <a:ext cx="8305800" cy="609600"/>
          </a:xfrm>
        </p:spPr>
        <p:txBody>
          <a:bodyPr/>
          <a:lstStyle/>
          <a:p>
            <a:pPr algn="ctr"/>
            <a:r>
              <a:rPr lang="en-GB" dirty="0"/>
              <a:t>Service loyalty classification scheme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14400" y="6397823"/>
            <a:ext cx="8153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dirty="0"/>
              <a:t>Figure 7.3</a:t>
            </a:r>
            <a:r>
              <a:rPr lang="en-GB" sz="1200" dirty="0"/>
              <a:t> (Source: Adapted from Dick and </a:t>
            </a:r>
            <a:r>
              <a:rPr lang="en-GB" sz="1200" dirty="0" err="1"/>
              <a:t>Basu</a:t>
            </a:r>
            <a:r>
              <a:rPr lang="en-GB" sz="1200" dirty="0"/>
              <a:t>, 1994)</a:t>
            </a:r>
            <a:endParaRPr lang="en-US" sz="120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762000"/>
            <a:ext cx="7772400" cy="5527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8811564"/>
      </p:ext>
    </p:extLst>
  </p:cSld>
  <p:clrMapOvr>
    <a:masterClrMapping/>
  </p:clrMapOvr>
  <p:transition spd="med">
    <p:fade thruBlk="1"/>
  </p:transition>
</p:sld>
</file>

<file path=ppt/theme/theme1.xml><?xml version="1.0" encoding="utf-8"?>
<a:theme xmlns:a="http://schemas.openxmlformats.org/drawingml/2006/main" name="Berrylishious design template">
  <a:themeElements>
    <a:clrScheme name="Office Theme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Office Them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Berrylishious design template</Template>
  <TotalTime>2664</TotalTime>
  <Words>724</Words>
  <Application>Microsoft Macintosh PowerPoint</Application>
  <PresentationFormat>On-screen Show (4:3)</PresentationFormat>
  <Paragraphs>108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Courier New</vt:lpstr>
      <vt:lpstr>MyriadPro</vt:lpstr>
      <vt:lpstr>Tahoma</vt:lpstr>
      <vt:lpstr>Berrylishious design template</vt:lpstr>
      <vt:lpstr>Chapter 7 Building and maintaining customer relationships</vt:lpstr>
      <vt:lpstr>Topics Covered</vt:lpstr>
      <vt:lpstr>‘At Your Service’ Spotlight: Soho House – building and maintaining a loyal customer base      </vt:lpstr>
      <vt:lpstr>  Relationship marketing </vt:lpstr>
      <vt:lpstr>  Customer Relationship Management Model  </vt:lpstr>
      <vt:lpstr>Levels of retention strategies</vt:lpstr>
      <vt:lpstr>Loyalty programs</vt:lpstr>
      <vt:lpstr>PowerPoint Presentation</vt:lpstr>
      <vt:lpstr>Service loyalty classification scheme</vt:lpstr>
      <vt:lpstr>Snapshot: African-American travelers – an increasingly profitable market   </vt:lpstr>
      <vt:lpstr>  Benefits of Relationship Marketing</vt:lpstr>
      <vt:lpstr>Benefits of relationship marketing </vt:lpstr>
      <vt:lpstr>Targeting profitable customers</vt:lpstr>
      <vt:lpstr> The 80/20 customer pyramid </vt:lpstr>
      <vt:lpstr>Managing loyalty and profitability</vt:lpstr>
      <vt:lpstr>Case study: Marriott Bonvoy ‘ driving’ customer loyalty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Karen</dc:creator>
  <cp:lastModifiedBy>Hudson, Simon</cp:lastModifiedBy>
  <cp:revision>542</cp:revision>
  <cp:lastPrinted>1601-01-01T00:00:00Z</cp:lastPrinted>
  <dcterms:created xsi:type="dcterms:W3CDTF">2012-10-22T00:42:01Z</dcterms:created>
  <dcterms:modified xsi:type="dcterms:W3CDTF">2025-02-11T23:54:01Z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TC010900171033</vt:lpwstr>
  </property>
</Properties>
</file>